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65" r:id="rId2"/>
    <p:sldId id="257" r:id="rId3"/>
    <p:sldId id="258" r:id="rId4"/>
    <p:sldId id="259" r:id="rId5"/>
    <p:sldId id="260" r:id="rId6"/>
    <p:sldId id="261" r:id="rId7"/>
    <p:sldId id="262" r:id="rId8"/>
    <p:sldId id="263" r:id="rId9"/>
    <p:sldId id="264"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944"/>
    <p:restoredTop sz="94658"/>
  </p:normalViewPr>
  <p:slideViewPr>
    <p:cSldViewPr snapToGrid="0" snapToObjects="1">
      <p:cViewPr varScale="1">
        <p:scale>
          <a:sx n="120" d="100"/>
          <a:sy n="120" d="100"/>
        </p:scale>
        <p:origin x="1536" y="1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jpg>
</file>

<file path=ppt/media/image4.jpg>
</file>

<file path=ppt/media/image5.png>
</file>

<file path=ppt/media/image6.png>
</file>

<file path=ppt/media/image7.jpg>
</file>

<file path=ppt/media/image8.jp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61EE95-46AF-A34B-A81B-32F4693B8BA5}" type="datetimeFigureOut">
              <a:rPr lang="en-US" smtClean="0"/>
              <a:t>7/28/25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9AA6A1-61F0-8842-99E2-65BF48F36F03}" type="slidenum">
              <a:rPr lang="en-US" smtClean="0"/>
              <a:t>‹#›</a:t>
            </a:fld>
            <a:endParaRPr lang="en-US"/>
          </a:p>
        </p:txBody>
      </p:sp>
    </p:spTree>
    <p:extLst>
      <p:ext uri="{BB962C8B-B14F-4D97-AF65-F5344CB8AC3E}">
        <p14:creationId xmlns:p14="http://schemas.microsoft.com/office/powerpoint/2010/main" val="593642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and thank you for joining me today. My presentation focuses on predicting auto insurance risk using advanced machine learning techniques, specifically gradient boosting with </a:t>
            </a:r>
            <a:r>
              <a:rPr lang="en-US" dirty="0" err="1"/>
              <a:t>XGBoost</a:t>
            </a:r>
            <a:r>
              <a:rPr lang="en-US" dirty="0"/>
              <a:t>.</a:t>
            </a:r>
          </a:p>
          <a:p>
            <a:r>
              <a:rPr lang="en-US" dirty="0"/>
              <a:t>The goal of this project is to explore how socio-economic data, combined with open crash data from New York City, can be used to build interpretable models that reveal the neighborhood-level factors driving crash risk. By treating crash frequency as a proxy for insurance claim frequency, we aim to uncover patterns that are both useful for insurers and relevant to urban traffic safety planning.</a:t>
            </a:r>
          </a:p>
          <a:p>
            <a:r>
              <a:rPr lang="en-US" dirty="0"/>
              <a:t>Throughout this presentation, I’ll walk you through the motivation for the study, the data sources we used, the modeling process, and the results we obtained. I’ll also highlight the most predictive variables identified by SHAP explainability and discuss what these findings mean for both insurance risk modeling and public policy.</a:t>
            </a:r>
          </a:p>
          <a:p>
            <a:r>
              <a:rPr lang="en-US" dirty="0"/>
              <a:t>Let’s start with some background on the challenges of traditional risk modeling and why machine learning offers a better solution for this problem.</a:t>
            </a:r>
          </a:p>
          <a:p>
            <a:endParaRPr lang="en-US" dirty="0"/>
          </a:p>
        </p:txBody>
      </p:sp>
      <p:sp>
        <p:nvSpPr>
          <p:cNvPr id="4" name="Slide Number Placeholder 3"/>
          <p:cNvSpPr>
            <a:spLocks noGrp="1"/>
          </p:cNvSpPr>
          <p:nvPr>
            <p:ph type="sldNum" sz="quarter" idx="5"/>
          </p:nvPr>
        </p:nvSpPr>
        <p:spPr/>
        <p:txBody>
          <a:bodyPr/>
          <a:lstStyle/>
          <a:p>
            <a:fld id="{DE9AA6A1-61F0-8842-99E2-65BF48F36F03}" type="slidenum">
              <a:rPr lang="en-US" smtClean="0"/>
              <a:t>1</a:t>
            </a:fld>
            <a:endParaRPr lang="en-US"/>
          </a:p>
        </p:txBody>
      </p:sp>
    </p:spTree>
    <p:extLst>
      <p:ext uri="{BB962C8B-B14F-4D97-AF65-F5344CB8AC3E}">
        <p14:creationId xmlns:p14="http://schemas.microsoft.com/office/powerpoint/2010/main" val="23209116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In this slide, I highlight the background and context of the study. Accurate risk modeling is critical for insurers to set fair premiums and manage portfolios effectively. New York City, with its complex mix of socio-economic disparities and dense urban infrastructure, presents unique challenges for traffic risk analysis. By leveraging open data, specifically NYC Motor Vehicle Collisions and ACS socio-economic indicators, we can develop robust proxy models for claims prediction.</a:t>
            </a:r>
            <a:endParaRPr lang="en-US" dirty="0"/>
          </a:p>
          <a:p>
            <a:r>
              <a:rPr lang="en-US" i="1" dirty="0"/>
              <a:t>Traditional actuarial approaches like GLMs, while interpretable, lack the ability to model non-linearities and complex feature interactions. Recent studies have demonstrated that Gradient Boosting Models, such as </a:t>
            </a:r>
            <a:r>
              <a:rPr lang="en-US" i="1" dirty="0" err="1"/>
              <a:t>XGBoost</a:t>
            </a:r>
            <a:r>
              <a:rPr lang="en-US" i="1" dirty="0"/>
              <a:t>, are superior in capturing these complexities. However, one of the challenges with such models is explainability — this is where SHAP provides value, offering clear insights into which variables drive model predictions. Our study addresses a key research gap by integrating socio-economic and crash data to understand neighborhood-level predictors of auto insurance risk.</a:t>
            </a:r>
            <a:endParaRPr lang="en-US" dirty="0"/>
          </a:p>
          <a:p>
            <a:endParaRPr lang="en-US" dirty="0"/>
          </a:p>
        </p:txBody>
      </p:sp>
      <p:sp>
        <p:nvSpPr>
          <p:cNvPr id="4" name="Slide Number Placeholder 3"/>
          <p:cNvSpPr>
            <a:spLocks noGrp="1"/>
          </p:cNvSpPr>
          <p:nvPr>
            <p:ph type="sldNum" sz="quarter" idx="5"/>
          </p:nvPr>
        </p:nvSpPr>
        <p:spPr/>
        <p:txBody>
          <a:bodyPr/>
          <a:lstStyle/>
          <a:p>
            <a:fld id="{DE9AA6A1-61F0-8842-99E2-65BF48F36F03}" type="slidenum">
              <a:rPr lang="en-US" smtClean="0"/>
              <a:t>2</a:t>
            </a:fld>
            <a:endParaRPr lang="en-US"/>
          </a:p>
        </p:txBody>
      </p:sp>
    </p:spTree>
    <p:extLst>
      <p:ext uri="{BB962C8B-B14F-4D97-AF65-F5344CB8AC3E}">
        <p14:creationId xmlns:p14="http://schemas.microsoft.com/office/powerpoint/2010/main" val="21477638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This slide outlines the data sources and key metrics driving our analysis. We leverage NYC Motor Vehicle Collisions (MVC) data from 2018 to 2023, aggregated at the census tract level, capturing variables such as crash counts, injuries, fatalities, vehicle types, and contributing factors. By normalizing this data to crashes per 1,000 residents, we create a consistent risk metric comparable across neighborhoods.</a:t>
            </a:r>
            <a:endParaRPr lang="en-US" dirty="0"/>
          </a:p>
          <a:p>
            <a:r>
              <a:rPr lang="en-US" i="1" dirty="0"/>
              <a:t>To complement the crash data, we incorporate socio-economic variables from the ACS 5-year estimates. These include demographic characteristics, income, housing costs, education, employment rates, and transportation behaviors. We also engineered interaction features, like the combination of poverty and vehicle ownership, which we hypothesized would amplify crash risks.</a:t>
            </a:r>
            <a:endParaRPr lang="en-US" dirty="0"/>
          </a:p>
          <a:p>
            <a:r>
              <a:rPr lang="en-US" i="1" dirty="0"/>
              <a:t>Preprocessing involved cleaning the MVC data, removing invalid geolocations, and harmonizing ACS variables to 2020 census boundaries. We removed redundant variables that were too highly correlated, ensuring the model remained efficient and interpretable. Finally, we log-transformed the crash counts to stabilize variance and minimize the impact of outliers, which is especially helpful when modeling skewed crash data.</a:t>
            </a:r>
            <a:endParaRPr lang="en-US" dirty="0"/>
          </a:p>
          <a:p>
            <a:endParaRPr lang="en-US" dirty="0"/>
          </a:p>
        </p:txBody>
      </p:sp>
      <p:sp>
        <p:nvSpPr>
          <p:cNvPr id="4" name="Slide Number Placeholder 3"/>
          <p:cNvSpPr>
            <a:spLocks noGrp="1"/>
          </p:cNvSpPr>
          <p:nvPr>
            <p:ph type="sldNum" sz="quarter" idx="5"/>
          </p:nvPr>
        </p:nvSpPr>
        <p:spPr/>
        <p:txBody>
          <a:bodyPr/>
          <a:lstStyle/>
          <a:p>
            <a:fld id="{DE9AA6A1-61F0-8842-99E2-65BF48F36F03}" type="slidenum">
              <a:rPr lang="en-US" smtClean="0"/>
              <a:t>4</a:t>
            </a:fld>
            <a:endParaRPr lang="en-US"/>
          </a:p>
        </p:txBody>
      </p:sp>
    </p:spTree>
    <p:extLst>
      <p:ext uri="{BB962C8B-B14F-4D97-AF65-F5344CB8AC3E}">
        <p14:creationId xmlns:p14="http://schemas.microsoft.com/office/powerpoint/2010/main" val="29310279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This slide presents the descriptive statistics from our dataset of 13,518 census tract–year observations The line chart on the left shows the crash rate trends by borough over time. We can see a clear decline in crash rates during 2020, which aligns with the COVID-19 pandemic and associated traffic reductions. Following 2020, the rates stabilized but remained below pre-pandemic levels. Bronx and Queens consistently record the highest crash rates per 1,000 residents, while Staten Island and Manhattan remain on the lower end.</a:t>
            </a:r>
            <a:endParaRPr lang="en-US" dirty="0"/>
          </a:p>
          <a:p>
            <a:r>
              <a:rPr lang="en-US" i="1" dirty="0"/>
              <a:t>The maps on the right compare crash rates between 2018 and 2022 at the census tract level. In 2018, we observe high crash intensities concentrated in central Brooklyn, the South Bronx, and northern Manhattan. By 2022, these hotspots remain but appear less severe, illustrating both a city-wide decline in crash rates and persistent high-risk corridors. Using a consistent color scale across the two maps highlights these reductions and the spatial clustering of risk.</a:t>
            </a:r>
            <a:endParaRPr lang="en-US" dirty="0"/>
          </a:p>
          <a:p>
            <a:endParaRPr lang="en-US" dirty="0"/>
          </a:p>
        </p:txBody>
      </p:sp>
      <p:sp>
        <p:nvSpPr>
          <p:cNvPr id="4" name="Slide Number Placeholder 3"/>
          <p:cNvSpPr>
            <a:spLocks noGrp="1"/>
          </p:cNvSpPr>
          <p:nvPr>
            <p:ph type="sldNum" sz="quarter" idx="5"/>
          </p:nvPr>
        </p:nvSpPr>
        <p:spPr/>
        <p:txBody>
          <a:bodyPr/>
          <a:lstStyle/>
          <a:p>
            <a:fld id="{DE9AA6A1-61F0-8842-99E2-65BF48F36F03}" type="slidenum">
              <a:rPr lang="en-US" smtClean="0"/>
              <a:t>5</a:t>
            </a:fld>
            <a:endParaRPr lang="en-US"/>
          </a:p>
        </p:txBody>
      </p:sp>
    </p:spTree>
    <p:extLst>
      <p:ext uri="{BB962C8B-B14F-4D97-AF65-F5344CB8AC3E}">
        <p14:creationId xmlns:p14="http://schemas.microsoft.com/office/powerpoint/2010/main" val="22474815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SHAP (</a:t>
            </a:r>
            <a:r>
              <a:rPr lang="en-US" sz="1200" b="0" kern="1200" dirty="0" err="1">
                <a:solidFill>
                  <a:schemeClr val="tx1"/>
                </a:solidFill>
                <a:effectLst/>
                <a:latin typeface="+mn-lt"/>
                <a:ea typeface="+mn-ea"/>
                <a:cs typeface="+mn-cs"/>
              </a:rPr>
              <a:t>SHapley</a:t>
            </a:r>
            <a:r>
              <a:rPr lang="en-US" sz="1200" b="0" kern="1200" dirty="0">
                <a:solidFill>
                  <a:schemeClr val="tx1"/>
                </a:solidFill>
                <a:effectLst/>
                <a:latin typeface="+mn-lt"/>
                <a:ea typeface="+mn-ea"/>
                <a:cs typeface="+mn-cs"/>
              </a:rPr>
              <a:t> Additive </a:t>
            </a:r>
            <a:r>
              <a:rPr lang="en-US" sz="1200" b="0" kern="1200" dirty="0" err="1">
                <a:solidFill>
                  <a:schemeClr val="tx1"/>
                </a:solidFill>
                <a:effectLst/>
                <a:latin typeface="+mn-lt"/>
                <a:ea typeface="+mn-ea"/>
                <a:cs typeface="+mn-cs"/>
              </a:rPr>
              <a:t>exPlanations</a:t>
            </a:r>
            <a:r>
              <a:rPr lang="en-US" sz="1200" b="0" kern="1200" dirty="0">
                <a:solidFill>
                  <a:schemeClr val="tx1"/>
                </a:solidFill>
                <a:effectLst/>
                <a:latin typeface="+mn-lt"/>
                <a:ea typeface="+mn-ea"/>
                <a:cs typeface="+mn-cs"/>
              </a:rPr>
              <a:t>) has become the state-of-the-art framework for interpreting complex ML models. Developed by \</a:t>
            </a:r>
            <a:r>
              <a:rPr lang="en-US" sz="1200" b="0" kern="1200" dirty="0" err="1">
                <a:solidFill>
                  <a:schemeClr val="tx1"/>
                </a:solidFill>
                <a:effectLst/>
                <a:latin typeface="+mn-lt"/>
                <a:ea typeface="+mn-ea"/>
                <a:cs typeface="+mn-cs"/>
              </a:rPr>
              <a:t>citet</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lundberg</a:t>
            </a:r>
            <a:r>
              <a:rPr lang="en-US" sz="1200" b="0" kern="1200" dirty="0">
                <a:solidFill>
                  <a:schemeClr val="tx1"/>
                </a:solidFill>
                <a:effectLst/>
                <a:latin typeface="+mn-lt"/>
                <a:ea typeface="+mn-ea"/>
                <a:cs typeface="+mn-cs"/>
              </a:rPr>
              <a:t>}, SHAP is grounded in cooperative game theory, assigning each feature a Shapley value that quantifies its contribution to individual predictions. Unlike traditional feature importance metrics—such as Gini importance in random forests or split gain in </a:t>
            </a:r>
            <a:r>
              <a:rPr lang="en-US" sz="1200" b="0" kern="1200" dirty="0" err="1">
                <a:solidFill>
                  <a:schemeClr val="tx1"/>
                </a:solidFill>
                <a:effectLst/>
                <a:latin typeface="+mn-lt"/>
                <a:ea typeface="+mn-ea"/>
                <a:cs typeface="+mn-cs"/>
              </a:rPr>
              <a:t>XGBoost</a:t>
            </a:r>
            <a:r>
              <a:rPr lang="en-US" sz="1200" b="0" kern="1200" dirty="0">
                <a:solidFill>
                  <a:schemeClr val="tx1"/>
                </a:solidFill>
                <a:effectLst/>
                <a:latin typeface="+mn-lt"/>
                <a:ea typeface="+mn-ea"/>
                <a:cs typeface="+mn-cs"/>
              </a:rPr>
              <a:t>—SHAP accounts for both main effects and feature interactions, offering a consistent and additive explanation of how variables drive model outputs.</a:t>
            </a:r>
          </a:p>
          <a:p>
            <a:br>
              <a:rPr lang="en-US" i="1" dirty="0"/>
            </a:br>
            <a:r>
              <a:rPr lang="en-US" i="1" dirty="0"/>
              <a:t>Our modeling approach leveraged </a:t>
            </a:r>
            <a:r>
              <a:rPr lang="en-US" i="1" dirty="0" err="1"/>
              <a:t>XGBoost</a:t>
            </a:r>
            <a:r>
              <a:rPr lang="en-US" i="1" dirty="0"/>
              <a:t> due to its proven ability to capture complex, non-linear relationships and variable interactions—key requirements when working with socio-economic and crash data. To ensure the model remained interpretable, we applied SHAP values to understand which features contributed most to predictions, allowing both global and local explanations.</a:t>
            </a:r>
            <a:endParaRPr lang="en-US" dirty="0"/>
          </a:p>
          <a:p>
            <a:r>
              <a:rPr lang="en-US" i="1" dirty="0"/>
              <a:t>We used </a:t>
            </a:r>
            <a:r>
              <a:rPr lang="en-US" i="1" dirty="0" err="1"/>
              <a:t>Optuna</a:t>
            </a:r>
            <a:r>
              <a:rPr lang="en-US" i="1" dirty="0"/>
              <a:t>, a Bayesian optimization framework, to systematically tune the model's hyperparameters, including the learning rate, maximum tree depth, and regularization terms. This automated process significantly improved accuracy compared to default settings.</a:t>
            </a:r>
            <a:endParaRPr lang="en-US" dirty="0"/>
          </a:p>
          <a:p>
            <a:r>
              <a:rPr lang="en-US" i="1" dirty="0"/>
              <a:t>To prevent geographic bias, we implemented spatial cross-validation, splitting the data by borough rather than randomly. This ensured that performance metrics reflected the model’s ability to generalize across distinct urban regions.</a:t>
            </a:r>
            <a:endParaRPr lang="en-US" dirty="0"/>
          </a:p>
        </p:txBody>
      </p:sp>
      <p:sp>
        <p:nvSpPr>
          <p:cNvPr id="4" name="Slide Number Placeholder 3"/>
          <p:cNvSpPr>
            <a:spLocks noGrp="1"/>
          </p:cNvSpPr>
          <p:nvPr>
            <p:ph type="sldNum" sz="quarter" idx="5"/>
          </p:nvPr>
        </p:nvSpPr>
        <p:spPr/>
        <p:txBody>
          <a:bodyPr/>
          <a:lstStyle/>
          <a:p>
            <a:fld id="{DE9AA6A1-61F0-8842-99E2-65BF48F36F03}" type="slidenum">
              <a:rPr lang="en-US" smtClean="0"/>
              <a:t>6</a:t>
            </a:fld>
            <a:endParaRPr lang="en-US"/>
          </a:p>
        </p:txBody>
      </p:sp>
    </p:spTree>
    <p:extLst>
      <p:ext uri="{BB962C8B-B14F-4D97-AF65-F5344CB8AC3E}">
        <p14:creationId xmlns:p14="http://schemas.microsoft.com/office/powerpoint/2010/main" val="22750086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7/28/25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7/28/25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7/28/25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7/28/25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7/28/25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7/28/25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7/28/25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7/28/25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7/28/25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7.jp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Blurred micro image of a street traffic">
            <a:extLst>
              <a:ext uri="{FF2B5EF4-FFF2-40B4-BE49-F238E27FC236}">
                <a16:creationId xmlns:a16="http://schemas.microsoft.com/office/drawing/2014/main" id="{C1C6A436-CE15-909E-4DE2-A1CEA2C536A8}"/>
              </a:ext>
            </a:extLst>
          </p:cNvPr>
          <p:cNvPicPr>
            <a:picLocks noChangeAspect="1"/>
          </p:cNvPicPr>
          <p:nvPr/>
        </p:nvPicPr>
        <p:blipFill>
          <a:blip r:embed="rId5">
            <a:alphaModFix amt="50000"/>
          </a:blip>
          <a:srcRect l="11022" r="-1" b="-1"/>
          <a:stretch>
            <a:fillRect/>
          </a:stretch>
        </p:blipFill>
        <p:spPr>
          <a:xfrm>
            <a:off x="20" y="10"/>
            <a:ext cx="9141692" cy="6857990"/>
          </a:xfrm>
          <a:prstGeom prst="rect">
            <a:avLst/>
          </a:prstGeom>
        </p:spPr>
      </p:pic>
      <p:sp>
        <p:nvSpPr>
          <p:cNvPr id="2" name="Title 1">
            <a:extLst>
              <a:ext uri="{FF2B5EF4-FFF2-40B4-BE49-F238E27FC236}">
                <a16:creationId xmlns:a16="http://schemas.microsoft.com/office/drawing/2014/main" id="{0D4607A9-2A0E-4348-2A1B-B9F9D9D2EC12}"/>
              </a:ext>
            </a:extLst>
          </p:cNvPr>
          <p:cNvSpPr>
            <a:spLocks noGrp="1"/>
          </p:cNvSpPr>
          <p:nvPr>
            <p:ph type="ctrTitle"/>
          </p:nvPr>
        </p:nvSpPr>
        <p:spPr>
          <a:xfrm>
            <a:off x="1143000" y="1122363"/>
            <a:ext cx="6858000" cy="3063240"/>
          </a:xfrm>
        </p:spPr>
        <p:txBody>
          <a:bodyPr vert="horz" lIns="91440" tIns="45720" rIns="91440" bIns="45720" rtlCol="0" anchor="b">
            <a:normAutofit/>
          </a:bodyPr>
          <a:lstStyle/>
          <a:p>
            <a:pPr defTabSz="914400">
              <a:lnSpc>
                <a:spcPct val="90000"/>
              </a:lnSpc>
            </a:pPr>
            <a:r>
              <a:rPr lang="en-US" sz="5700">
                <a:solidFill>
                  <a:schemeClr val="bg1"/>
                </a:solidFill>
              </a:rPr>
              <a:t>Predicting Auto Insurance Risk Using Gradient Boosting</a:t>
            </a:r>
          </a:p>
        </p:txBody>
      </p:sp>
      <p:sp>
        <p:nvSpPr>
          <p:cNvPr id="5" name="Subtitle 4">
            <a:extLst>
              <a:ext uri="{FF2B5EF4-FFF2-40B4-BE49-F238E27FC236}">
                <a16:creationId xmlns:a16="http://schemas.microsoft.com/office/drawing/2014/main" id="{4895B7CA-F9E5-D80D-A784-D8C9CE234F5A}"/>
              </a:ext>
            </a:extLst>
          </p:cNvPr>
          <p:cNvSpPr>
            <a:spLocks noGrp="1"/>
          </p:cNvSpPr>
          <p:nvPr>
            <p:ph type="subTitle" idx="1"/>
          </p:nvPr>
        </p:nvSpPr>
        <p:spPr>
          <a:xfrm>
            <a:off x="1145286" y="4599432"/>
            <a:ext cx="6858000" cy="1536192"/>
          </a:xfrm>
        </p:spPr>
        <p:txBody>
          <a:bodyPr vert="horz" lIns="91440" tIns="45720" rIns="91440" bIns="45720" rtlCol="0">
            <a:normAutofit/>
          </a:bodyPr>
          <a:lstStyle/>
          <a:p>
            <a:pPr defTabSz="914400">
              <a:lnSpc>
                <a:spcPct val="90000"/>
              </a:lnSpc>
              <a:spcBef>
                <a:spcPts val="1000"/>
              </a:spcBef>
            </a:pPr>
            <a:r>
              <a:rPr lang="en-US" sz="2400">
                <a:solidFill>
                  <a:schemeClr val="bg1"/>
                </a:solidFill>
              </a:rPr>
              <a:t>Analyzing Socio-Economic Factors in Car Crashes for New York City</a:t>
            </a:r>
          </a:p>
        </p:txBody>
      </p:sp>
      <p:sp>
        <p:nvSpPr>
          <p:cNvPr id="16"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80654" y="4368623"/>
            <a:ext cx="3182692" cy="18288"/>
          </a:xfrm>
          <a:custGeom>
            <a:avLst/>
            <a:gdLst>
              <a:gd name="connsiteX0" fmla="*/ 0 w 3182692"/>
              <a:gd name="connsiteY0" fmla="*/ 0 h 18288"/>
              <a:gd name="connsiteX1" fmla="*/ 636538 w 3182692"/>
              <a:gd name="connsiteY1" fmla="*/ 0 h 18288"/>
              <a:gd name="connsiteX2" fmla="*/ 1273077 w 3182692"/>
              <a:gd name="connsiteY2" fmla="*/ 0 h 18288"/>
              <a:gd name="connsiteX3" fmla="*/ 1909615 w 3182692"/>
              <a:gd name="connsiteY3" fmla="*/ 0 h 18288"/>
              <a:gd name="connsiteX4" fmla="*/ 2482500 w 3182692"/>
              <a:gd name="connsiteY4" fmla="*/ 0 h 18288"/>
              <a:gd name="connsiteX5" fmla="*/ 3182692 w 3182692"/>
              <a:gd name="connsiteY5" fmla="*/ 0 h 18288"/>
              <a:gd name="connsiteX6" fmla="*/ 3182692 w 3182692"/>
              <a:gd name="connsiteY6" fmla="*/ 18288 h 18288"/>
              <a:gd name="connsiteX7" fmla="*/ 2609807 w 3182692"/>
              <a:gd name="connsiteY7" fmla="*/ 18288 h 18288"/>
              <a:gd name="connsiteX8" fmla="*/ 2068750 w 3182692"/>
              <a:gd name="connsiteY8" fmla="*/ 18288 h 18288"/>
              <a:gd name="connsiteX9" fmla="*/ 1432211 w 3182692"/>
              <a:gd name="connsiteY9" fmla="*/ 18288 h 18288"/>
              <a:gd name="connsiteX10" fmla="*/ 859327 w 3182692"/>
              <a:gd name="connsiteY10" fmla="*/ 18288 h 18288"/>
              <a:gd name="connsiteX11" fmla="*/ 0 w 3182692"/>
              <a:gd name="connsiteY11" fmla="*/ 18288 h 18288"/>
              <a:gd name="connsiteX12" fmla="*/ 0 w 3182692"/>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82692" h="18288" fill="none" extrusionOk="0">
                <a:moveTo>
                  <a:pt x="0" y="0"/>
                </a:moveTo>
                <a:cubicBezTo>
                  <a:pt x="253588" y="25878"/>
                  <a:pt x="409323" y="-5359"/>
                  <a:pt x="636538" y="0"/>
                </a:cubicBezTo>
                <a:cubicBezTo>
                  <a:pt x="863753" y="5359"/>
                  <a:pt x="1007727" y="-28"/>
                  <a:pt x="1273077" y="0"/>
                </a:cubicBezTo>
                <a:cubicBezTo>
                  <a:pt x="1538427" y="28"/>
                  <a:pt x="1698640" y="-12775"/>
                  <a:pt x="1909615" y="0"/>
                </a:cubicBezTo>
                <a:cubicBezTo>
                  <a:pt x="2120590" y="12775"/>
                  <a:pt x="2210293" y="-21823"/>
                  <a:pt x="2482500" y="0"/>
                </a:cubicBezTo>
                <a:cubicBezTo>
                  <a:pt x="2754708" y="21823"/>
                  <a:pt x="3004133" y="-28750"/>
                  <a:pt x="3182692" y="0"/>
                </a:cubicBezTo>
                <a:cubicBezTo>
                  <a:pt x="3183134" y="4516"/>
                  <a:pt x="3181865" y="12266"/>
                  <a:pt x="3182692" y="18288"/>
                </a:cubicBezTo>
                <a:cubicBezTo>
                  <a:pt x="2947402" y="22440"/>
                  <a:pt x="2876226" y="27191"/>
                  <a:pt x="2609807" y="18288"/>
                </a:cubicBezTo>
                <a:cubicBezTo>
                  <a:pt x="2343389" y="9385"/>
                  <a:pt x="2326689" y="25579"/>
                  <a:pt x="2068750" y="18288"/>
                </a:cubicBezTo>
                <a:cubicBezTo>
                  <a:pt x="1810811" y="10997"/>
                  <a:pt x="1713836" y="48219"/>
                  <a:pt x="1432211" y="18288"/>
                </a:cubicBezTo>
                <a:cubicBezTo>
                  <a:pt x="1150586" y="-11643"/>
                  <a:pt x="982765" y="3747"/>
                  <a:pt x="859327" y="18288"/>
                </a:cubicBezTo>
                <a:cubicBezTo>
                  <a:pt x="735889" y="32829"/>
                  <a:pt x="254183" y="35231"/>
                  <a:pt x="0" y="18288"/>
                </a:cubicBezTo>
                <a:cubicBezTo>
                  <a:pt x="-306" y="11477"/>
                  <a:pt x="485" y="4355"/>
                  <a:pt x="0" y="0"/>
                </a:cubicBezTo>
                <a:close/>
              </a:path>
              <a:path w="3182692" h="18288" stroke="0" extrusionOk="0">
                <a:moveTo>
                  <a:pt x="0" y="0"/>
                </a:moveTo>
                <a:cubicBezTo>
                  <a:pt x="243108" y="-22426"/>
                  <a:pt x="387854" y="22949"/>
                  <a:pt x="572885" y="0"/>
                </a:cubicBezTo>
                <a:cubicBezTo>
                  <a:pt x="757916" y="-22949"/>
                  <a:pt x="923707" y="6797"/>
                  <a:pt x="1113942" y="0"/>
                </a:cubicBezTo>
                <a:cubicBezTo>
                  <a:pt x="1304177" y="-6797"/>
                  <a:pt x="1495991" y="20627"/>
                  <a:pt x="1686827" y="0"/>
                </a:cubicBezTo>
                <a:cubicBezTo>
                  <a:pt x="1877663" y="-20627"/>
                  <a:pt x="2170182" y="-20672"/>
                  <a:pt x="2323365" y="0"/>
                </a:cubicBezTo>
                <a:cubicBezTo>
                  <a:pt x="2476548" y="20672"/>
                  <a:pt x="2919164" y="6097"/>
                  <a:pt x="3182692" y="0"/>
                </a:cubicBezTo>
                <a:cubicBezTo>
                  <a:pt x="3183269" y="4624"/>
                  <a:pt x="3183511" y="11191"/>
                  <a:pt x="3182692" y="18288"/>
                </a:cubicBezTo>
                <a:cubicBezTo>
                  <a:pt x="3026065" y="-10849"/>
                  <a:pt x="2775006" y="23067"/>
                  <a:pt x="2546154" y="18288"/>
                </a:cubicBezTo>
                <a:cubicBezTo>
                  <a:pt x="2317302" y="13509"/>
                  <a:pt x="2168173" y="-8513"/>
                  <a:pt x="1845961" y="18288"/>
                </a:cubicBezTo>
                <a:cubicBezTo>
                  <a:pt x="1523749" y="45089"/>
                  <a:pt x="1450078" y="-844"/>
                  <a:pt x="1304904" y="18288"/>
                </a:cubicBezTo>
                <a:cubicBezTo>
                  <a:pt x="1159730" y="37420"/>
                  <a:pt x="942635" y="-10021"/>
                  <a:pt x="604711" y="18288"/>
                </a:cubicBezTo>
                <a:cubicBezTo>
                  <a:pt x="266787" y="46597"/>
                  <a:pt x="141927" y="-8395"/>
                  <a:pt x="0" y="18288"/>
                </a:cubicBezTo>
                <a:cubicBezTo>
                  <a:pt x="-171" y="12755"/>
                  <a:pt x="-690" y="793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6C6784D8-D7D4-B57A-8FBE-904E8D6C850A}"/>
              </a:ext>
            </a:extLst>
          </p:cNvPr>
          <p:cNvSpPr txBox="1"/>
          <p:nvPr/>
        </p:nvSpPr>
        <p:spPr>
          <a:xfrm>
            <a:off x="4463554" y="5670756"/>
            <a:ext cx="4108945" cy="738664"/>
          </a:xfrm>
          <a:prstGeom prst="rect">
            <a:avLst/>
          </a:prstGeom>
          <a:noFill/>
        </p:spPr>
        <p:txBody>
          <a:bodyPr wrap="none" rtlCol="0">
            <a:spAutoFit/>
          </a:bodyPr>
          <a:lstStyle/>
          <a:p>
            <a:pPr algn="r"/>
            <a:r>
              <a:rPr lang="en-US" sz="1400" dirty="0">
                <a:solidFill>
                  <a:schemeClr val="bg1"/>
                </a:solidFill>
              </a:rPr>
              <a:t>Author: AJ Strauman-Scott</a:t>
            </a:r>
          </a:p>
          <a:p>
            <a:pPr algn="r"/>
            <a:r>
              <a:rPr lang="en-US" sz="1400" dirty="0">
                <a:solidFill>
                  <a:schemeClr val="bg1"/>
                </a:solidFill>
              </a:rPr>
              <a:t>City University of New York Master’s Capstone Project</a:t>
            </a:r>
          </a:p>
          <a:p>
            <a:pPr algn="r"/>
            <a:r>
              <a:rPr lang="en-US" sz="1400" dirty="0">
                <a:solidFill>
                  <a:schemeClr val="bg1"/>
                </a:solidFill>
              </a:rPr>
              <a:t>July 2025</a:t>
            </a:r>
          </a:p>
        </p:txBody>
      </p:sp>
      <p:pic>
        <p:nvPicPr>
          <p:cNvPr id="19" name="Audio 18">
            <a:extLst>
              <a:ext uri="{FF2B5EF4-FFF2-40B4-BE49-F238E27FC236}">
                <a16:creationId xmlns:a16="http://schemas.microsoft.com/office/drawing/2014/main" id="{E8061680-82DA-7BF0-B9B4-C6C9A0A8E6D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5892800"/>
            <a:ext cx="812800" cy="812800"/>
          </a:xfrm>
          <a:prstGeom prst="rect">
            <a:avLst/>
          </a:prstGeom>
        </p:spPr>
      </p:pic>
    </p:spTree>
    <p:extLst>
      <p:ext uri="{BB962C8B-B14F-4D97-AF65-F5344CB8AC3E}">
        <p14:creationId xmlns:p14="http://schemas.microsoft.com/office/powerpoint/2010/main" val="2574831584"/>
      </p:ext>
    </p:extLst>
  </p:cSld>
  <p:clrMapOvr>
    <a:masterClrMapping/>
  </p:clrMapOvr>
  <mc:AlternateContent xmlns:mc="http://schemas.openxmlformats.org/markup-compatibility/2006" xmlns:p14="http://schemas.microsoft.com/office/powerpoint/2010/main">
    <mc:Choice Requires="p14">
      <p:transition spd="slow" p14:dur="2000" advTm="62869"/>
    </mc:Choice>
    <mc:Fallback xmlns="">
      <p:transition spd="slow" advTm="628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57519" y="741391"/>
            <a:ext cx="2591866" cy="567019"/>
          </a:xfrm>
        </p:spPr>
        <p:txBody>
          <a:bodyPr vert="horz" lIns="91440" tIns="45720" rIns="91440" bIns="45720" rtlCol="0" anchor="b">
            <a:normAutofit/>
          </a:bodyPr>
          <a:lstStyle/>
          <a:p>
            <a:pPr algn="l" defTabSz="914400">
              <a:lnSpc>
                <a:spcPct val="90000"/>
              </a:lnSpc>
            </a:pPr>
            <a:r>
              <a:rPr lang="en-US" sz="2800" dirty="0"/>
              <a:t>Background</a:t>
            </a:r>
          </a:p>
        </p:txBody>
      </p:sp>
      <p:sp>
        <p:nvSpPr>
          <p:cNvPr id="3" name="TextBox 2"/>
          <p:cNvSpPr txBox="1"/>
          <p:nvPr/>
        </p:nvSpPr>
        <p:spPr>
          <a:xfrm>
            <a:off x="341970" y="1865971"/>
            <a:ext cx="3293327" cy="4115336"/>
          </a:xfrm>
          <a:prstGeom prst="rect">
            <a:avLst/>
          </a:prstGeom>
        </p:spPr>
        <p:txBody>
          <a:bodyPr vert="horz" lIns="91440" tIns="45720" rIns="91440" bIns="45720" rtlCol="0" anchor="t">
            <a:noAutofit/>
          </a:bodyPr>
          <a:lstStyle/>
          <a:p>
            <a:pPr indent="-228600" defTabSz="914400">
              <a:lnSpc>
                <a:spcPct val="90000"/>
              </a:lnSpc>
              <a:spcAft>
                <a:spcPts val="600"/>
              </a:spcAft>
              <a:buFont typeface="Arial" panose="020B0604020202020204" pitchFamily="34" charset="0"/>
              <a:buChar char="•"/>
            </a:pPr>
            <a:r>
              <a:rPr lang="en-US" sz="1200" dirty="0"/>
              <a:t>Accurate insurance risk modeling is essential for fair premiums and portfolio management.</a:t>
            </a:r>
          </a:p>
          <a:p>
            <a:pPr indent="-228600" defTabSz="914400">
              <a:lnSpc>
                <a:spcPct val="90000"/>
              </a:lnSpc>
              <a:spcAft>
                <a:spcPts val="600"/>
              </a:spcAft>
              <a:buFont typeface="Arial" panose="020B0604020202020204" pitchFamily="34" charset="0"/>
              <a:buChar char="•"/>
            </a:pPr>
            <a:r>
              <a:rPr lang="en-US" sz="1200" dirty="0"/>
              <a:t>NYC's traffic risks are shaped by socio-economic factors, dense infrastructure, and urban scaling dynamics.</a:t>
            </a:r>
          </a:p>
          <a:p>
            <a:pPr indent="-228600" defTabSz="914400">
              <a:lnSpc>
                <a:spcPct val="90000"/>
              </a:lnSpc>
              <a:spcAft>
                <a:spcPts val="600"/>
              </a:spcAft>
              <a:buFont typeface="Arial" panose="020B0604020202020204" pitchFamily="34" charset="0"/>
              <a:buChar char="•"/>
            </a:pPr>
            <a:r>
              <a:rPr lang="en-US" sz="1200" dirty="0"/>
              <a:t>Traditional actuarial models (GLMs) struggle with non-linear and complex interactions.</a:t>
            </a:r>
          </a:p>
          <a:p>
            <a:pPr indent="-228600" defTabSz="914400">
              <a:lnSpc>
                <a:spcPct val="90000"/>
              </a:lnSpc>
              <a:spcAft>
                <a:spcPts val="600"/>
              </a:spcAft>
              <a:buFont typeface="Arial" panose="020B0604020202020204" pitchFamily="34" charset="0"/>
              <a:buChar char="•"/>
            </a:pPr>
            <a:r>
              <a:rPr lang="en-US" sz="1200" dirty="0"/>
              <a:t>Gradient Boosting Models (GBMs), especially </a:t>
            </a:r>
            <a:r>
              <a:rPr lang="en-US" sz="1200" dirty="0" err="1"/>
              <a:t>XGBoost</a:t>
            </a:r>
            <a:r>
              <a:rPr lang="en-US" sz="1200" dirty="0"/>
              <a:t>, can outperform GLMs for crash/claim prediction.</a:t>
            </a:r>
          </a:p>
          <a:p>
            <a:pPr indent="-228600" defTabSz="914400">
              <a:lnSpc>
                <a:spcPct val="90000"/>
              </a:lnSpc>
              <a:spcAft>
                <a:spcPts val="600"/>
              </a:spcAft>
              <a:buFont typeface="Arial" panose="020B0604020202020204" pitchFamily="34" charset="0"/>
              <a:buChar char="•"/>
            </a:pPr>
            <a:r>
              <a:rPr lang="en-US" sz="1200" dirty="0"/>
              <a:t>SHAP explainability bridges the gap between model accuracy and interpretability.</a:t>
            </a:r>
          </a:p>
          <a:p>
            <a:pPr indent="-228600" defTabSz="914400">
              <a:lnSpc>
                <a:spcPct val="90000"/>
              </a:lnSpc>
              <a:spcAft>
                <a:spcPts val="600"/>
              </a:spcAft>
              <a:buFont typeface="Arial" panose="020B0604020202020204" pitchFamily="34" charset="0"/>
              <a:buChar char="•"/>
            </a:pPr>
            <a:r>
              <a:rPr lang="en-US" sz="1200" dirty="0"/>
              <a:t>Few studies combine socio-economic and crash data for auto insurance risk modeling — this study fills that gap.</a:t>
            </a:r>
          </a:p>
        </p:txBody>
      </p:sp>
      <p:pic>
        <p:nvPicPr>
          <p:cNvPr id="5" name="Picture 4" descr="close up of calculator and stethoscope placed on invoice">
            <a:extLst>
              <a:ext uri="{FF2B5EF4-FFF2-40B4-BE49-F238E27FC236}">
                <a16:creationId xmlns:a16="http://schemas.microsoft.com/office/drawing/2014/main" id="{AC4C0A6F-0A39-DBAC-D7DF-DDBE3E797D9B}"/>
              </a:ext>
            </a:extLst>
          </p:cNvPr>
          <p:cNvPicPr>
            <a:picLocks noChangeAspect="1"/>
          </p:cNvPicPr>
          <p:nvPr/>
        </p:nvPicPr>
        <p:blipFill>
          <a:blip r:embed="rId5"/>
          <a:srcRect l="11804" r="38271" b="1"/>
          <a:stretch>
            <a:fillRect/>
          </a:stretch>
        </p:blipFill>
        <p:spPr>
          <a:xfrm>
            <a:off x="3815044" y="10"/>
            <a:ext cx="5328955" cy="6857990"/>
          </a:xfrm>
          <a:prstGeom prst="rect">
            <a:avLst/>
          </a:prstGeom>
        </p:spPr>
      </p:pic>
      <p:grpSp>
        <p:nvGrpSpPr>
          <p:cNvPr id="17" name="Group 16">
            <a:extLst>
              <a:ext uri="{FF2B5EF4-FFF2-40B4-BE49-F238E27FC236}">
                <a16:creationId xmlns:a16="http://schemas.microsoft.com/office/drawing/2014/main" id="{A5AFD70F-20E3-55D2-E154-7D4FACFBB01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051478" y="0"/>
            <a:ext cx="92522" cy="6858000"/>
            <a:chOff x="12068638" y="0"/>
            <a:chExt cx="123362" cy="6858000"/>
          </a:xfrm>
        </p:grpSpPr>
        <p:sp>
          <p:nvSpPr>
            <p:cNvPr id="18" name="Rectangle 17">
              <a:extLst>
                <a:ext uri="{FF2B5EF4-FFF2-40B4-BE49-F238E27FC236}">
                  <a16:creationId xmlns:a16="http://schemas.microsoft.com/office/drawing/2014/main" id="{2FBDB812-268E-7EC5-B48A-7522718164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DA30E18-AA70-D998-AAFC-727CB0367F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5" name="Audio 24">
            <a:extLst>
              <a:ext uri="{FF2B5EF4-FFF2-40B4-BE49-F238E27FC236}">
                <a16:creationId xmlns:a16="http://schemas.microsoft.com/office/drawing/2014/main" id="{CE4212BE-EA72-7505-E6E6-DC441FAC317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5892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2420"/>
    </mc:Choice>
    <mc:Fallback xmlns="">
      <p:transition spd="slow" advTm="824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562310"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02556" y="762001"/>
            <a:ext cx="3117384" cy="1708244"/>
          </a:xfrm>
        </p:spPr>
        <p:txBody>
          <a:bodyPr vert="horz" lIns="91440" tIns="45720" rIns="91440" bIns="45720" rtlCol="0" anchor="ctr">
            <a:normAutofit/>
          </a:bodyPr>
          <a:lstStyle/>
          <a:p>
            <a:pPr algn="l" defTabSz="914400">
              <a:lnSpc>
                <a:spcPct val="90000"/>
              </a:lnSpc>
            </a:pPr>
            <a:r>
              <a:rPr lang="en-US" sz="3500"/>
              <a:t>Research Questions</a:t>
            </a:r>
          </a:p>
        </p:txBody>
      </p:sp>
      <p:pic>
        <p:nvPicPr>
          <p:cNvPr id="5" name="Picture 4" descr="Person with idea concept">
            <a:extLst>
              <a:ext uri="{FF2B5EF4-FFF2-40B4-BE49-F238E27FC236}">
                <a16:creationId xmlns:a16="http://schemas.microsoft.com/office/drawing/2014/main" id="{D65019D5-091F-B868-CD51-85C5317FA6CE}"/>
              </a:ext>
            </a:extLst>
          </p:cNvPr>
          <p:cNvPicPr>
            <a:picLocks noChangeAspect="1"/>
          </p:cNvPicPr>
          <p:nvPr/>
        </p:nvPicPr>
        <p:blipFill>
          <a:blip r:embed="rId4"/>
          <a:srcRect l="31422" r="24078" b="-2"/>
          <a:stretch>
            <a:fillRect/>
          </a:stretch>
        </p:blipFill>
        <p:spPr>
          <a:xfrm>
            <a:off x="20" y="0"/>
            <a:ext cx="4571980" cy="6858002"/>
          </a:xfrm>
          <a:prstGeom prst="rect">
            <a:avLst/>
          </a:prstGeom>
        </p:spPr>
      </p:pic>
      <p:sp>
        <p:nvSpPr>
          <p:cNvPr id="3" name="TextBox 2"/>
          <p:cNvSpPr txBox="1"/>
          <p:nvPr/>
        </p:nvSpPr>
        <p:spPr>
          <a:xfrm>
            <a:off x="5102556" y="2470245"/>
            <a:ext cx="3117384" cy="2726223"/>
          </a:xfrm>
          <a:prstGeom prst="rect">
            <a:avLst/>
          </a:prstGeom>
        </p:spPr>
        <p:txBody>
          <a:bodyPr vert="horz" lIns="91440" tIns="45720" rIns="91440" bIns="45720" rtlCol="0" anchor="ctr">
            <a:normAutofit/>
          </a:bodyPr>
          <a:lstStyle/>
          <a:p>
            <a:pPr indent="-228600" defTabSz="914400">
              <a:lnSpc>
                <a:spcPct val="90000"/>
              </a:lnSpc>
              <a:spcAft>
                <a:spcPts val="600"/>
              </a:spcAft>
              <a:buFont typeface="Arial" panose="020B0604020202020204" pitchFamily="34" charset="0"/>
              <a:buChar char="•"/>
              <a:defRPr sz="1800">
                <a:solidFill>
                  <a:srgbClr val="323232"/>
                </a:solidFill>
                <a:latin typeface="Calibri"/>
              </a:defRPr>
            </a:pPr>
            <a:r>
              <a:rPr lang="en-US" sz="1700" dirty="0"/>
              <a:t>Which socio-economic, transportation, and demographic factors are most predictive of crash risk?</a:t>
            </a:r>
          </a:p>
          <a:p>
            <a:pPr indent="-228600" defTabSz="914400">
              <a:lnSpc>
                <a:spcPct val="90000"/>
              </a:lnSpc>
              <a:spcAft>
                <a:spcPts val="600"/>
              </a:spcAft>
              <a:buFont typeface="Arial" panose="020B0604020202020204" pitchFamily="34" charset="0"/>
              <a:buChar char="•"/>
              <a:defRPr sz="1800">
                <a:solidFill>
                  <a:srgbClr val="323232"/>
                </a:solidFill>
                <a:latin typeface="Calibri"/>
              </a:defRPr>
            </a:pPr>
            <a:r>
              <a:rPr lang="en-US" sz="1700" dirty="0"/>
              <a:t>What quantity of risk can be predicted solely by these factors using a </a:t>
            </a:r>
            <a:r>
              <a:rPr lang="en-US" sz="1700" dirty="0" err="1"/>
              <a:t>XGBoost</a:t>
            </a:r>
            <a:r>
              <a:rPr lang="en-US" sz="1700" dirty="0"/>
              <a:t> model?</a:t>
            </a:r>
          </a:p>
        </p:txBody>
      </p:sp>
      <p:pic>
        <p:nvPicPr>
          <p:cNvPr id="23" name="Audio 22">
            <a:extLst>
              <a:ext uri="{FF2B5EF4-FFF2-40B4-BE49-F238E27FC236}">
                <a16:creationId xmlns:a16="http://schemas.microsoft.com/office/drawing/2014/main" id="{007DA1F7-2B95-EE66-7719-6C11878CBE2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6190"/>
    </mc:Choice>
    <mc:Fallback xmlns="">
      <p:transition spd="slow" advTm="261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Data and Sources</a:t>
            </a:r>
          </a:p>
        </p:txBody>
      </p:sp>
      <p:sp>
        <p:nvSpPr>
          <p:cNvPr id="3" name="TextBox 2"/>
          <p:cNvSpPr txBox="1"/>
          <p:nvPr/>
        </p:nvSpPr>
        <p:spPr>
          <a:xfrm>
            <a:off x="457200" y="1635601"/>
            <a:ext cx="7969360" cy="1477328"/>
          </a:xfrm>
          <a:prstGeom prst="rect">
            <a:avLst/>
          </a:prstGeom>
          <a:noFill/>
        </p:spPr>
        <p:txBody>
          <a:bodyPr wrap="square">
            <a:spAutoFit/>
          </a:bodyPr>
          <a:lstStyle/>
          <a:p>
            <a:r>
              <a:rPr lang="en-US" dirty="0"/>
              <a:t>ACS 5-year estimates (2018–2023)</a:t>
            </a:r>
          </a:p>
          <a:p>
            <a:pPr marL="285750" indent="-285750">
              <a:buFont typeface="Arial" panose="020B0604020202020204" pitchFamily="34" charset="0"/>
              <a:buChar char="•"/>
            </a:pPr>
            <a:r>
              <a:rPr lang="en-US" dirty="0"/>
              <a:t>Variables: Demographics, income, median gross rent, education, employment, transportation.</a:t>
            </a:r>
          </a:p>
          <a:p>
            <a:pPr marL="285750" indent="-285750">
              <a:buFont typeface="Arial" panose="020B0604020202020204" pitchFamily="34" charset="0"/>
              <a:buChar char="•"/>
            </a:pPr>
            <a:r>
              <a:rPr lang="en-US" dirty="0"/>
              <a:t>Engineered features: Poverty × vehicle ownership, unemployment × vehicle ownership.</a:t>
            </a:r>
          </a:p>
        </p:txBody>
      </p:sp>
      <p:sp>
        <p:nvSpPr>
          <p:cNvPr id="4" name="TextBox 3">
            <a:extLst>
              <a:ext uri="{FF2B5EF4-FFF2-40B4-BE49-F238E27FC236}">
                <a16:creationId xmlns:a16="http://schemas.microsoft.com/office/drawing/2014/main" id="{DD1D1730-68F7-F1AE-DCCE-ED2C5BBB6550}"/>
              </a:ext>
            </a:extLst>
          </p:cNvPr>
          <p:cNvSpPr txBox="1"/>
          <p:nvPr/>
        </p:nvSpPr>
        <p:spPr>
          <a:xfrm>
            <a:off x="457200" y="3429000"/>
            <a:ext cx="7969360" cy="1200329"/>
          </a:xfrm>
          <a:prstGeom prst="rect">
            <a:avLst/>
          </a:prstGeom>
          <a:noFill/>
        </p:spPr>
        <p:txBody>
          <a:bodyPr wrap="square" rtlCol="0">
            <a:spAutoFit/>
          </a:bodyPr>
          <a:lstStyle/>
          <a:p>
            <a:r>
              <a:rPr lang="en-US" dirty="0"/>
              <a:t>NYC Motor Vehicle Collisions (MVC) Open Data Portal</a:t>
            </a:r>
          </a:p>
          <a:p>
            <a:pPr marL="285750" indent="-285750">
              <a:buFont typeface="Arial" panose="020B0604020202020204" pitchFamily="34" charset="0"/>
              <a:buChar char="•"/>
            </a:pPr>
            <a:r>
              <a:rPr lang="en-US" dirty="0"/>
              <a:t>Aggregated to 2020 Census Tracts.</a:t>
            </a:r>
          </a:p>
          <a:p>
            <a:pPr marL="285750" indent="-285750">
              <a:buFont typeface="Arial" panose="020B0604020202020204" pitchFamily="34" charset="0"/>
              <a:buChar char="•"/>
            </a:pPr>
            <a:r>
              <a:rPr lang="en-US" dirty="0"/>
              <a:t>Normalized as </a:t>
            </a:r>
            <a:r>
              <a:rPr lang="en-US" b="1" dirty="0"/>
              <a:t>crashes per 1,000 residents</a:t>
            </a:r>
            <a:r>
              <a:rPr lang="en-US" dirty="0"/>
              <a:t> (proxy for claim frequency).</a:t>
            </a:r>
          </a:p>
          <a:p>
            <a:endParaRPr lang="en-US" dirty="0"/>
          </a:p>
        </p:txBody>
      </p:sp>
      <p:sp>
        <p:nvSpPr>
          <p:cNvPr id="5" name="TextBox 4">
            <a:extLst>
              <a:ext uri="{FF2B5EF4-FFF2-40B4-BE49-F238E27FC236}">
                <a16:creationId xmlns:a16="http://schemas.microsoft.com/office/drawing/2014/main" id="{740AC79A-C492-B774-62BC-15E90E68DA4C}"/>
              </a:ext>
            </a:extLst>
          </p:cNvPr>
          <p:cNvSpPr txBox="1"/>
          <p:nvPr/>
        </p:nvSpPr>
        <p:spPr>
          <a:xfrm>
            <a:off x="457200" y="4945400"/>
            <a:ext cx="7969361" cy="1477328"/>
          </a:xfrm>
          <a:prstGeom prst="rect">
            <a:avLst/>
          </a:prstGeom>
          <a:noFill/>
        </p:spPr>
        <p:txBody>
          <a:bodyPr wrap="none" rtlCol="0">
            <a:spAutoFit/>
          </a:bodyPr>
          <a:lstStyle/>
          <a:p>
            <a:r>
              <a:rPr lang="en-US" b="1" dirty="0"/>
              <a:t>PREPROCESSING:</a:t>
            </a:r>
            <a:endParaRPr lang="en-US" dirty="0"/>
          </a:p>
          <a:p>
            <a:r>
              <a:rPr lang="en-US" dirty="0"/>
              <a:t>Data cleaning: Removal of invalid coordinates, spatial join with 2020 census tracts.</a:t>
            </a:r>
          </a:p>
          <a:p>
            <a:r>
              <a:rPr lang="en-US" dirty="0"/>
              <a:t>Harmonization of ACS variables, binning, and removal of highly correlated features.</a:t>
            </a:r>
          </a:p>
          <a:p>
            <a:r>
              <a:rPr lang="en-US" dirty="0"/>
              <a:t>Log transformation of crash counts to reduce variance.</a:t>
            </a:r>
          </a:p>
          <a:p>
            <a:endParaRPr lang="en-US" dirty="0"/>
          </a:p>
        </p:txBody>
      </p:sp>
      <p:pic>
        <p:nvPicPr>
          <p:cNvPr id="19" name="Audio 18">
            <a:extLst>
              <a:ext uri="{FF2B5EF4-FFF2-40B4-BE49-F238E27FC236}">
                <a16:creationId xmlns:a16="http://schemas.microsoft.com/office/drawing/2014/main" id="{F2FB8C76-5FA0-4F02-DC49-1EDECA5BF0A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8811"/>
    </mc:Choice>
    <mc:Fallback xmlns="">
      <p:transition spd="slow" advTm="988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tint">
            <a:extLst>
              <a:ext uri="{FF2B5EF4-FFF2-40B4-BE49-F238E27FC236}">
                <a16:creationId xmlns:a16="http://schemas.microsoft.com/office/drawing/2014/main" id="{E705BBA4-33AC-D3C5-E16D-9057823B5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2" name="Rectangle 21">
            <a:extLst>
              <a:ext uri="{FF2B5EF4-FFF2-40B4-BE49-F238E27FC236}">
                <a16:creationId xmlns:a16="http://schemas.microsoft.com/office/drawing/2014/main" id="{5B138143-F4A8-3FAD-BD4C-65A09F7C3F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574786" cy="6858000"/>
          </a:xfrm>
          <a:prstGeom prst="rect">
            <a:avLst/>
          </a:prstGeom>
          <a:ln>
            <a:noFill/>
          </a:ln>
          <a:effectLst>
            <a:outerShdw blurRad="317500" dist="127000" dir="2400000" sx="95000" sy="95000" algn="t"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23">
            <a:extLst>
              <a:ext uri="{FF2B5EF4-FFF2-40B4-BE49-F238E27FC236}">
                <a16:creationId xmlns:a16="http://schemas.microsoft.com/office/drawing/2014/main" id="{5D060B5E-AA35-C2C0-EB61-1506F4EAE6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7650" cy="6858000"/>
          </a:xfrm>
          <a:prstGeom prst="rect">
            <a:avLst/>
          </a:prstGeom>
          <a:ln>
            <a:noFill/>
          </a:ln>
          <a:effectLst>
            <a:outerShdw blurRad="317500" dist="127000" dir="3000000" sx="93000" sy="93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graph with different colored lines&#10;&#10;AI-generated content may be incorrect.">
            <a:extLst>
              <a:ext uri="{FF2B5EF4-FFF2-40B4-BE49-F238E27FC236}">
                <a16:creationId xmlns:a16="http://schemas.microsoft.com/office/drawing/2014/main" id="{5F65B963-1E03-C9B7-5623-B24F54D82AB5}"/>
              </a:ext>
            </a:extLst>
          </p:cNvPr>
          <p:cNvPicPr>
            <a:picLocks noChangeAspect="1"/>
          </p:cNvPicPr>
          <p:nvPr/>
        </p:nvPicPr>
        <p:blipFill>
          <a:blip r:embed="rId5"/>
          <a:stretch>
            <a:fillRect/>
          </a:stretch>
        </p:blipFill>
        <p:spPr>
          <a:xfrm>
            <a:off x="35672" y="3826893"/>
            <a:ext cx="4021978" cy="2413186"/>
          </a:xfrm>
          <a:prstGeom prst="rect">
            <a:avLst/>
          </a:prstGeom>
        </p:spPr>
      </p:pic>
      <p:pic>
        <p:nvPicPr>
          <p:cNvPr id="6" name="Picture 5" descr="A map of a city&#10;&#10;AI-generated content may be incorrect.">
            <a:extLst>
              <a:ext uri="{FF2B5EF4-FFF2-40B4-BE49-F238E27FC236}">
                <a16:creationId xmlns:a16="http://schemas.microsoft.com/office/drawing/2014/main" id="{943B4D9C-7F79-88E4-C45E-B89D2665BED2}"/>
              </a:ext>
            </a:extLst>
          </p:cNvPr>
          <p:cNvPicPr>
            <a:picLocks noChangeAspect="1"/>
          </p:cNvPicPr>
          <p:nvPr/>
        </p:nvPicPr>
        <p:blipFill>
          <a:blip r:embed="rId6"/>
          <a:stretch>
            <a:fillRect/>
          </a:stretch>
        </p:blipFill>
        <p:spPr>
          <a:xfrm>
            <a:off x="569214" y="118828"/>
            <a:ext cx="7178478" cy="3589237"/>
          </a:xfrm>
          <a:prstGeom prst="rect">
            <a:avLst/>
          </a:prstGeom>
        </p:spPr>
      </p:pic>
      <p:sp>
        <p:nvSpPr>
          <p:cNvPr id="3" name="TextBox 2"/>
          <p:cNvSpPr txBox="1"/>
          <p:nvPr/>
        </p:nvSpPr>
        <p:spPr>
          <a:xfrm>
            <a:off x="4572000" y="3642751"/>
            <a:ext cx="3377241" cy="2744116"/>
          </a:xfrm>
          <a:prstGeom prst="rect">
            <a:avLst/>
          </a:prstGeom>
        </p:spPr>
        <p:txBody>
          <a:bodyPr vert="horz" lIns="91440" tIns="45720" rIns="91440" bIns="45720" rtlCol="0" anchor="ctr">
            <a:normAutofit/>
          </a:bodyPr>
          <a:lstStyle/>
          <a:p>
            <a:pPr defTabSz="914400">
              <a:lnSpc>
                <a:spcPct val="90000"/>
              </a:lnSpc>
              <a:spcAft>
                <a:spcPts val="600"/>
              </a:spcAft>
              <a:defRPr sz="1800">
                <a:solidFill>
                  <a:srgbClr val="323232"/>
                </a:solidFill>
                <a:latin typeface="Calibri"/>
              </a:defRPr>
            </a:pPr>
            <a:r>
              <a:rPr lang="en-US" b="1" dirty="0"/>
              <a:t>Descriptive Statistics</a:t>
            </a:r>
          </a:p>
          <a:p>
            <a:pPr defTabSz="914400">
              <a:lnSpc>
                <a:spcPct val="90000"/>
              </a:lnSpc>
              <a:spcAft>
                <a:spcPts val="600"/>
              </a:spcAft>
              <a:defRPr sz="1800">
                <a:solidFill>
                  <a:srgbClr val="323232"/>
                </a:solidFill>
                <a:latin typeface="Calibri"/>
              </a:defRPr>
            </a:pPr>
            <a:r>
              <a:rPr lang="en-US" sz="1400" b="1" dirty="0"/>
              <a:t>Average crash rate</a:t>
            </a:r>
            <a:r>
              <a:rPr lang="en-US" sz="1400" dirty="0"/>
              <a:t>: 1.43 crashes/1,000 residents (max &gt; 23/1,000)</a:t>
            </a:r>
          </a:p>
          <a:p>
            <a:pPr indent="-228600" defTabSz="914400">
              <a:lnSpc>
                <a:spcPct val="90000"/>
              </a:lnSpc>
              <a:spcAft>
                <a:spcPts val="600"/>
              </a:spcAft>
              <a:buFont typeface="Arial" panose="020B0604020202020204" pitchFamily="34" charset="0"/>
              <a:buChar char="•"/>
              <a:defRPr sz="1800">
                <a:solidFill>
                  <a:srgbClr val="323232"/>
                </a:solidFill>
                <a:latin typeface="Calibri"/>
              </a:defRPr>
            </a:pPr>
            <a:r>
              <a:rPr lang="en-US" sz="1400" dirty="0"/>
              <a:t>Crash rates declined during the pandemic (2020) with gradual rebound.</a:t>
            </a:r>
          </a:p>
          <a:p>
            <a:pPr indent="-228600" defTabSz="914400">
              <a:lnSpc>
                <a:spcPct val="90000"/>
              </a:lnSpc>
              <a:spcAft>
                <a:spcPts val="600"/>
              </a:spcAft>
              <a:buFont typeface="Arial" panose="020B0604020202020204" pitchFamily="34" charset="0"/>
              <a:buChar char="•"/>
              <a:defRPr sz="1800">
                <a:solidFill>
                  <a:srgbClr val="323232"/>
                </a:solidFill>
                <a:latin typeface="Calibri"/>
              </a:defRPr>
            </a:pPr>
            <a:r>
              <a:rPr lang="en-US" sz="1400" dirty="0"/>
              <a:t>Hotspots: South Bronx, central Brooklyn, northern Manhattan.</a:t>
            </a:r>
          </a:p>
          <a:p>
            <a:pPr defTabSz="914400">
              <a:lnSpc>
                <a:spcPct val="90000"/>
              </a:lnSpc>
              <a:spcAft>
                <a:spcPts val="600"/>
              </a:spcAft>
              <a:defRPr sz="1800">
                <a:solidFill>
                  <a:srgbClr val="323232"/>
                </a:solidFill>
                <a:latin typeface="Calibri"/>
              </a:defRPr>
            </a:pPr>
            <a:r>
              <a:rPr lang="en-US" sz="1400" b="1" dirty="0"/>
              <a:t>Median household income</a:t>
            </a:r>
            <a:r>
              <a:rPr lang="en-US" sz="1400" dirty="0"/>
              <a:t>: $74,681</a:t>
            </a:r>
          </a:p>
          <a:p>
            <a:pPr defTabSz="914400">
              <a:lnSpc>
                <a:spcPct val="90000"/>
              </a:lnSpc>
              <a:spcAft>
                <a:spcPts val="600"/>
              </a:spcAft>
              <a:defRPr sz="1800">
                <a:solidFill>
                  <a:srgbClr val="323232"/>
                </a:solidFill>
                <a:latin typeface="Calibri"/>
              </a:defRPr>
            </a:pPr>
            <a:r>
              <a:rPr lang="en-US" sz="1400" b="1" dirty="0"/>
              <a:t>Median gross rent</a:t>
            </a:r>
            <a:r>
              <a:rPr lang="en-US" sz="1400" dirty="0"/>
              <a:t>: $1,589</a:t>
            </a:r>
          </a:p>
        </p:txBody>
      </p:sp>
      <p:pic>
        <p:nvPicPr>
          <p:cNvPr id="25" name="Audio 24">
            <a:extLst>
              <a:ext uri="{FF2B5EF4-FFF2-40B4-BE49-F238E27FC236}">
                <a16:creationId xmlns:a16="http://schemas.microsoft.com/office/drawing/2014/main" id="{04135745-35E3-09A3-22EF-F14B760130E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5892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2481"/>
    </mc:Choice>
    <mc:Fallback xmlns="">
      <p:transition spd="slow" advTm="824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0759" y="3752849"/>
            <a:ext cx="2468166" cy="2452687"/>
          </a:xfrm>
        </p:spPr>
        <p:txBody>
          <a:bodyPr vert="horz" lIns="91440" tIns="45720" rIns="91440" bIns="45720" rtlCol="0" anchor="ctr">
            <a:normAutofit/>
          </a:bodyPr>
          <a:lstStyle/>
          <a:p>
            <a:pPr algn="l" defTabSz="914400">
              <a:lnSpc>
                <a:spcPct val="90000"/>
              </a:lnSpc>
            </a:pPr>
            <a:r>
              <a:rPr lang="en-US" sz="3100" dirty="0"/>
              <a:t>Model Framework</a:t>
            </a:r>
          </a:p>
        </p:txBody>
      </p:sp>
      <p:pic>
        <p:nvPicPr>
          <p:cNvPr id="5" name="Picture 4" descr="Close-up of a printed circuit board">
            <a:extLst>
              <a:ext uri="{FF2B5EF4-FFF2-40B4-BE49-F238E27FC236}">
                <a16:creationId xmlns:a16="http://schemas.microsoft.com/office/drawing/2014/main" id="{4D628EEF-166F-5E28-12A7-AE82FF173EC9}"/>
              </a:ext>
            </a:extLst>
          </p:cNvPr>
          <p:cNvPicPr>
            <a:picLocks noChangeAspect="1"/>
          </p:cNvPicPr>
          <p:nvPr/>
        </p:nvPicPr>
        <p:blipFill>
          <a:blip r:embed="rId5"/>
          <a:srcRect t="17008" b="22198"/>
          <a:stretch>
            <a:fillRect/>
          </a:stretch>
        </p:blipFill>
        <p:spPr>
          <a:xfrm>
            <a:off x="20" y="10"/>
            <a:ext cx="9143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TextBox 2"/>
          <p:cNvSpPr txBox="1"/>
          <p:nvPr/>
        </p:nvSpPr>
        <p:spPr>
          <a:xfrm>
            <a:off x="3167986" y="3752850"/>
            <a:ext cx="5614060" cy="2452687"/>
          </a:xfrm>
          <a:prstGeom prst="rect">
            <a:avLst/>
          </a:prstGeom>
        </p:spPr>
        <p:txBody>
          <a:bodyPr vert="horz" lIns="91440" tIns="45720" rIns="91440" bIns="45720" rtlCol="0" anchor="ctr">
            <a:normAutofit/>
          </a:bodyPr>
          <a:lstStyle/>
          <a:p>
            <a:pPr defTabSz="914400">
              <a:lnSpc>
                <a:spcPct val="90000"/>
              </a:lnSpc>
              <a:spcAft>
                <a:spcPts val="600"/>
              </a:spcAft>
            </a:pPr>
            <a:r>
              <a:rPr lang="en-US" sz="1500" b="1" dirty="0"/>
              <a:t>Algorithm:</a:t>
            </a:r>
            <a:r>
              <a:rPr lang="en-US" sz="1500" dirty="0"/>
              <a:t> </a:t>
            </a:r>
            <a:r>
              <a:rPr lang="en-US" sz="1500" dirty="0" err="1"/>
              <a:t>XGBoost</a:t>
            </a:r>
            <a:r>
              <a:rPr lang="en-US" sz="1500" dirty="0"/>
              <a:t>, chosen for non-linear modeling and strong predictive performance in insurance contexts.</a:t>
            </a:r>
          </a:p>
          <a:p>
            <a:pPr lvl="1" indent="-228600" defTabSz="914400">
              <a:lnSpc>
                <a:spcPct val="90000"/>
              </a:lnSpc>
              <a:spcAft>
                <a:spcPts val="600"/>
              </a:spcAft>
              <a:buFont typeface="Arial" panose="020B0604020202020204" pitchFamily="34" charset="0"/>
              <a:buChar char="•"/>
            </a:pPr>
            <a:r>
              <a:rPr lang="en-US" sz="1500" dirty="0"/>
              <a:t>SHAP values used to interpret variable contributions and interactions.</a:t>
            </a:r>
          </a:p>
          <a:p>
            <a:pPr defTabSz="914400">
              <a:lnSpc>
                <a:spcPct val="90000"/>
              </a:lnSpc>
              <a:spcAft>
                <a:spcPts val="600"/>
              </a:spcAft>
            </a:pPr>
            <a:r>
              <a:rPr lang="en-US" sz="1500" b="1" dirty="0"/>
              <a:t>Optimization and Validation</a:t>
            </a:r>
            <a:endParaRPr lang="en-US" sz="1500" dirty="0"/>
          </a:p>
          <a:p>
            <a:pPr indent="-228600" defTabSz="914400">
              <a:lnSpc>
                <a:spcPct val="90000"/>
              </a:lnSpc>
              <a:spcAft>
                <a:spcPts val="600"/>
              </a:spcAft>
              <a:buFont typeface="Arial" panose="020B0604020202020204" pitchFamily="34" charset="0"/>
              <a:buChar char="•"/>
            </a:pPr>
            <a:r>
              <a:rPr lang="en-US" sz="1500" b="1" dirty="0"/>
              <a:t>Hyperparameter Tuning:</a:t>
            </a:r>
            <a:r>
              <a:rPr lang="en-US" sz="1500" dirty="0"/>
              <a:t> Conducted via </a:t>
            </a:r>
            <a:r>
              <a:rPr lang="en-US" sz="1500" dirty="0" err="1"/>
              <a:t>Optuna</a:t>
            </a:r>
            <a:r>
              <a:rPr lang="en-US" sz="1500" dirty="0"/>
              <a:t> (Bayesian optimization) for optimal learning rate, tree depth, and regularization.</a:t>
            </a:r>
          </a:p>
          <a:p>
            <a:pPr indent="-228600" defTabSz="914400">
              <a:lnSpc>
                <a:spcPct val="90000"/>
              </a:lnSpc>
              <a:spcAft>
                <a:spcPts val="600"/>
              </a:spcAft>
              <a:buFont typeface="Arial" panose="020B0604020202020204" pitchFamily="34" charset="0"/>
              <a:buChar char="•"/>
            </a:pPr>
            <a:r>
              <a:rPr lang="en-US" sz="1500" b="1" dirty="0"/>
              <a:t>Cross-Validation:</a:t>
            </a:r>
            <a:r>
              <a:rPr lang="en-US" sz="1500" dirty="0"/>
              <a:t> Spatial cross-validation by borough to prevent geographic overfitting.</a:t>
            </a:r>
          </a:p>
        </p:txBody>
      </p:sp>
      <p:pic>
        <p:nvPicPr>
          <p:cNvPr id="13" name="Audio 12">
            <a:extLst>
              <a:ext uri="{FF2B5EF4-FFF2-40B4-BE49-F238E27FC236}">
                <a16:creationId xmlns:a16="http://schemas.microsoft.com/office/drawing/2014/main" id="{31ED175B-60E8-FB4F-0880-C3EE2BB7DE6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5892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0603"/>
    </mc:Choice>
    <mc:Fallback xmlns="">
      <p:transition spd="slow" advTm="806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Results</a:t>
            </a:r>
          </a:p>
        </p:txBody>
      </p:sp>
      <p:sp>
        <p:nvSpPr>
          <p:cNvPr id="3" name="TextBox 2"/>
          <p:cNvSpPr txBox="1"/>
          <p:nvPr/>
        </p:nvSpPr>
        <p:spPr>
          <a:xfrm>
            <a:off x="457200" y="1371600"/>
            <a:ext cx="8229600" cy="2743200"/>
          </a:xfrm>
          <a:prstGeom prst="rect">
            <a:avLst/>
          </a:prstGeom>
          <a:noFill/>
        </p:spPr>
        <p:txBody>
          <a:bodyPr wrap="none">
            <a:spAutoFit/>
          </a:bodyPr>
          <a:lstStyle/>
          <a:p>
            <a:pPr algn="l">
              <a:defRPr sz="1800">
                <a:solidFill>
                  <a:srgbClr val="323232"/>
                </a:solidFill>
                <a:latin typeface="Calibri"/>
              </a:defRPr>
            </a:pPr>
            <a:r>
              <a:rPr dirty="0"/>
              <a:t>• Model Metrics: R² = 0.26, RMSE = 1.55, MAE = 0.84.</a:t>
            </a:r>
          </a:p>
          <a:p>
            <a:pPr algn="l">
              <a:defRPr sz="1800">
                <a:solidFill>
                  <a:srgbClr val="323232"/>
                </a:solidFill>
                <a:latin typeface="Calibri"/>
              </a:defRPr>
            </a:pPr>
            <a:r>
              <a:rPr dirty="0"/>
              <a:t>• Top Predictors (via SHAP):</a:t>
            </a:r>
          </a:p>
          <a:p>
            <a:pPr algn="l">
              <a:defRPr sz="1800">
                <a:solidFill>
                  <a:srgbClr val="323232"/>
                </a:solidFill>
                <a:latin typeface="Calibri"/>
              </a:defRPr>
            </a:pPr>
            <a:r>
              <a:rPr dirty="0"/>
              <a:t>  - Post-pandemic indicator.</a:t>
            </a:r>
          </a:p>
          <a:p>
            <a:pPr algn="l">
              <a:defRPr sz="1800">
                <a:solidFill>
                  <a:srgbClr val="323232"/>
                </a:solidFill>
                <a:latin typeface="Calibri"/>
              </a:defRPr>
            </a:pPr>
            <a:r>
              <a:rPr dirty="0"/>
              <a:t>  - Median gross rent.</a:t>
            </a:r>
          </a:p>
          <a:p>
            <a:pPr algn="l">
              <a:defRPr sz="1800">
                <a:solidFill>
                  <a:srgbClr val="323232"/>
                </a:solidFill>
                <a:latin typeface="Calibri"/>
              </a:defRPr>
            </a:pPr>
            <a:r>
              <a:rPr dirty="0"/>
              <a:t>  - Labor force participation (peak risk at 60–70%).</a:t>
            </a:r>
          </a:p>
          <a:p>
            <a:pPr algn="l">
              <a:defRPr sz="1800">
                <a:solidFill>
                  <a:srgbClr val="323232"/>
                </a:solidFill>
                <a:latin typeface="Calibri"/>
              </a:defRPr>
            </a:pPr>
            <a:r>
              <a:rPr dirty="0"/>
              <a:t>  - Poverty × vehicle ownership interaction.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Insights</a:t>
            </a:r>
          </a:p>
        </p:txBody>
      </p:sp>
      <p:sp>
        <p:nvSpPr>
          <p:cNvPr id="3" name="TextBox 2"/>
          <p:cNvSpPr txBox="1"/>
          <p:nvPr/>
        </p:nvSpPr>
        <p:spPr>
          <a:xfrm>
            <a:off x="457200" y="1371600"/>
            <a:ext cx="8229600" cy="2743200"/>
          </a:xfrm>
          <a:prstGeom prst="rect">
            <a:avLst/>
          </a:prstGeom>
          <a:noFill/>
        </p:spPr>
        <p:txBody>
          <a:bodyPr wrap="none">
            <a:spAutoFit/>
          </a:bodyPr>
          <a:lstStyle/>
          <a:p>
            <a:pPr algn="l">
              <a:defRPr sz="1800">
                <a:solidFill>
                  <a:srgbClr val="323232"/>
                </a:solidFill>
                <a:latin typeface="Calibri"/>
              </a:defRPr>
            </a:pPr>
            <a:r>
              <a:t>• Socio-economic drivers: income, rent, and commuting patterns strongly correlate with crash risk.</a:t>
            </a:r>
          </a:p>
          <a:p>
            <a:pPr algn="l">
              <a:defRPr sz="1800">
                <a:solidFill>
                  <a:srgbClr val="323232"/>
                </a:solidFill>
                <a:latin typeface="Calibri"/>
              </a:defRPr>
            </a:pPr>
            <a:r>
              <a:t>• Post-pandemic traffic changes increased crash severity.</a:t>
            </a:r>
          </a:p>
          <a:p>
            <a:pPr algn="l">
              <a:defRPr sz="1800">
                <a:solidFill>
                  <a:srgbClr val="323232"/>
                </a:solidFill>
                <a:latin typeface="Calibri"/>
              </a:defRPr>
            </a:pPr>
            <a:r>
              <a:t>• Equity issues: Higher crash risks in economically vulnerable communities.</a:t>
            </a:r>
          </a:p>
          <a:p>
            <a:pPr algn="l">
              <a:defRPr sz="1800">
                <a:solidFill>
                  <a:srgbClr val="323232"/>
                </a:solidFill>
                <a:latin typeface="Calibri"/>
              </a:defRPr>
            </a:pPr>
            <a:r>
              <a:t>• Application: Useful for neighborhood-level portfolio risk analysis, not individual underwriting.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17908" y="741391"/>
            <a:ext cx="3368866" cy="1616203"/>
          </a:xfrm>
        </p:spPr>
        <p:txBody>
          <a:bodyPr vert="horz" lIns="91440" tIns="45720" rIns="91440" bIns="45720" rtlCol="0" anchor="b">
            <a:normAutofit/>
          </a:bodyPr>
          <a:lstStyle/>
          <a:p>
            <a:pPr algn="l" defTabSz="914400">
              <a:lnSpc>
                <a:spcPct val="90000"/>
              </a:lnSpc>
            </a:pPr>
            <a:r>
              <a:rPr lang="en-US" sz="2800"/>
              <a:t>Conclusions and Future Research</a:t>
            </a:r>
          </a:p>
        </p:txBody>
      </p:sp>
      <p:pic>
        <p:nvPicPr>
          <p:cNvPr id="5" name="Picture 4" descr="A person reaching for a paper on a table full of paper and sticky notes">
            <a:extLst>
              <a:ext uri="{FF2B5EF4-FFF2-40B4-BE49-F238E27FC236}">
                <a16:creationId xmlns:a16="http://schemas.microsoft.com/office/drawing/2014/main" id="{A1D25E7B-EFCE-9056-4BE1-0C381912D056}"/>
              </a:ext>
            </a:extLst>
          </p:cNvPr>
          <p:cNvPicPr>
            <a:picLocks noChangeAspect="1"/>
          </p:cNvPicPr>
          <p:nvPr/>
        </p:nvPicPr>
        <p:blipFill>
          <a:blip r:embed="rId2"/>
          <a:srcRect l="26706" r="28793" b="-1"/>
          <a:stretch>
            <a:fillRect/>
          </a:stretch>
        </p:blipFill>
        <p:spPr>
          <a:xfrm>
            <a:off x="20" y="10"/>
            <a:ext cx="4571980" cy="6857990"/>
          </a:xfrm>
          <a:prstGeom prst="rect">
            <a:avLst/>
          </a:prstGeom>
        </p:spPr>
      </p:pic>
      <p:grpSp>
        <p:nvGrpSpPr>
          <p:cNvPr id="10" name="Group 9">
            <a:extLst>
              <a:ext uri="{FF2B5EF4-FFF2-40B4-BE49-F238E27FC236}">
                <a16:creationId xmlns:a16="http://schemas.microsoft.com/office/drawing/2014/main" id="{5EFBDE31-BB3E-6CFC-23CD-B5976DA384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92521" cy="6858000"/>
            <a:chOff x="12068638" y="0"/>
            <a:chExt cx="123362" cy="6858000"/>
          </a:xfrm>
        </p:grpSpPr>
        <p:sp>
          <p:nvSpPr>
            <p:cNvPr id="11" name="Rectangle 10">
              <a:extLst>
                <a:ext uri="{FF2B5EF4-FFF2-40B4-BE49-F238E27FC236}">
                  <a16:creationId xmlns:a16="http://schemas.microsoft.com/office/drawing/2014/main" id="{180A60EC-72BB-121F-556A-E2837FD99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91A2FAE-D41C-FF5D-B0A0-7808248EDC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4139706"/>
              <a:ext cx="123362" cy="2718294"/>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p:cNvSpPr txBox="1"/>
          <p:nvPr/>
        </p:nvSpPr>
        <p:spPr>
          <a:xfrm>
            <a:off x="5117908" y="2533476"/>
            <a:ext cx="3368865" cy="3447832"/>
          </a:xfrm>
          <a:prstGeom prst="rect">
            <a:avLst/>
          </a:prstGeom>
        </p:spPr>
        <p:txBody>
          <a:bodyPr vert="horz" lIns="91440" tIns="45720" rIns="91440" bIns="45720" rtlCol="0" anchor="t">
            <a:normAutofit/>
          </a:bodyPr>
          <a:lstStyle/>
          <a:p>
            <a:pPr defTabSz="914400">
              <a:lnSpc>
                <a:spcPct val="90000"/>
              </a:lnSpc>
              <a:spcAft>
                <a:spcPts val="600"/>
              </a:spcAft>
              <a:defRPr sz="1800">
                <a:solidFill>
                  <a:srgbClr val="323232"/>
                </a:solidFill>
                <a:latin typeface="Calibri"/>
              </a:defRPr>
            </a:pPr>
            <a:r>
              <a:rPr lang="en-US" sz="1400" dirty="0"/>
              <a:t>Gradient boosting reveals interpretable, socio-economic crash risk patterns.</a:t>
            </a:r>
          </a:p>
          <a:p>
            <a:pPr defTabSz="914400">
              <a:lnSpc>
                <a:spcPct val="90000"/>
              </a:lnSpc>
              <a:spcAft>
                <a:spcPts val="600"/>
              </a:spcAft>
              <a:defRPr sz="1800">
                <a:solidFill>
                  <a:srgbClr val="323232"/>
                </a:solidFill>
                <a:latin typeface="Calibri"/>
              </a:defRPr>
            </a:pPr>
            <a:r>
              <a:rPr lang="en-US" sz="1400" dirty="0"/>
              <a:t>Model limitations: Only explains ~26% variance; fairness concerns for underwriting.</a:t>
            </a:r>
          </a:p>
          <a:p>
            <a:pPr defTabSz="914400">
              <a:lnSpc>
                <a:spcPct val="90000"/>
              </a:lnSpc>
              <a:spcAft>
                <a:spcPts val="600"/>
              </a:spcAft>
              <a:defRPr sz="1800">
                <a:solidFill>
                  <a:srgbClr val="323232"/>
                </a:solidFill>
                <a:latin typeface="Calibri"/>
              </a:defRPr>
            </a:pPr>
            <a:r>
              <a:rPr lang="en-US" sz="1400" dirty="0"/>
              <a:t>Future Work:</a:t>
            </a:r>
          </a:p>
          <a:p>
            <a:pPr marL="114300" indent="-342900" defTabSz="914400">
              <a:lnSpc>
                <a:spcPct val="90000"/>
              </a:lnSpc>
              <a:spcAft>
                <a:spcPts val="600"/>
              </a:spcAft>
              <a:buFont typeface="+mj-lt"/>
              <a:buAutoNum type="arabicPeriod"/>
              <a:defRPr sz="1800">
                <a:solidFill>
                  <a:srgbClr val="323232"/>
                </a:solidFill>
                <a:latin typeface="Calibri"/>
              </a:defRPr>
            </a:pPr>
            <a:r>
              <a:rPr lang="en-US" sz="1400" dirty="0"/>
              <a:t> Integrate telematics (real-time driving behavior) and other variables like weather.</a:t>
            </a:r>
          </a:p>
          <a:p>
            <a:pPr marL="114300" indent="-342900" defTabSz="914400">
              <a:lnSpc>
                <a:spcPct val="90000"/>
              </a:lnSpc>
              <a:spcAft>
                <a:spcPts val="600"/>
              </a:spcAft>
              <a:buFont typeface="+mj-lt"/>
              <a:buAutoNum type="arabicPeriod"/>
              <a:defRPr sz="1800">
                <a:solidFill>
                  <a:srgbClr val="323232"/>
                </a:solidFill>
                <a:latin typeface="Calibri"/>
              </a:defRPr>
            </a:pPr>
            <a:r>
              <a:rPr lang="en-US" sz="1400" dirty="0"/>
              <a:t> Develop fairness-aware ML to reduce socio-economic bias.</a:t>
            </a:r>
          </a:p>
          <a:p>
            <a:pPr marL="114300" indent="-342900" defTabSz="914400">
              <a:lnSpc>
                <a:spcPct val="90000"/>
              </a:lnSpc>
              <a:spcAft>
                <a:spcPts val="600"/>
              </a:spcAft>
              <a:buFont typeface="+mj-lt"/>
              <a:buAutoNum type="arabicPeriod"/>
              <a:defRPr sz="1800">
                <a:solidFill>
                  <a:srgbClr val="323232"/>
                </a:solidFill>
                <a:latin typeface="Calibri"/>
              </a:defRPr>
            </a:pPr>
            <a:r>
              <a:rPr lang="en-US" sz="1400" dirty="0"/>
              <a:t> Explore temporal modeling for seasonal and event-driven risk factors.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134</TotalTime>
  <Words>1493</Words>
  <Application>Microsoft Macintosh PowerPoint</Application>
  <PresentationFormat>On-screen Show (4:3)</PresentationFormat>
  <Paragraphs>77</Paragraphs>
  <Slides>9</Slides>
  <Notes>5</Notes>
  <HiddenSlides>0</HiddenSlides>
  <MMClips>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Aptos</vt:lpstr>
      <vt:lpstr>Arial</vt:lpstr>
      <vt:lpstr>Calibri</vt:lpstr>
      <vt:lpstr>Office Theme</vt:lpstr>
      <vt:lpstr>Predicting Auto Insurance Risk Using Gradient Boosting</vt:lpstr>
      <vt:lpstr>Background</vt:lpstr>
      <vt:lpstr>Research Questions</vt:lpstr>
      <vt:lpstr>Data and Sources</vt:lpstr>
      <vt:lpstr>PowerPoint Presentation</vt:lpstr>
      <vt:lpstr>Model Framework</vt:lpstr>
      <vt:lpstr>Results</vt:lpstr>
      <vt:lpstr>Insights</vt:lpstr>
      <vt:lpstr>Conclusions and Future Research</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Anne Strauman-Scott</cp:lastModifiedBy>
  <cp:revision>15</cp:revision>
  <dcterms:created xsi:type="dcterms:W3CDTF">2013-01-27T09:14:16Z</dcterms:created>
  <dcterms:modified xsi:type="dcterms:W3CDTF">2025-07-28T20:12:08Z</dcterms:modified>
  <cp:category/>
</cp:coreProperties>
</file>

<file path=docProps/thumbnail.jpeg>
</file>